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  <p:sldMasterId id="2147483940" r:id="rId2"/>
  </p:sldMasterIdLst>
  <p:notesMasterIdLst>
    <p:notesMasterId r:id="rId15"/>
  </p:notesMasterIdLst>
  <p:sldIdLst>
    <p:sldId id="256" r:id="rId3"/>
    <p:sldId id="275" r:id="rId4"/>
    <p:sldId id="276" r:id="rId5"/>
    <p:sldId id="278" r:id="rId6"/>
    <p:sldId id="279" r:id="rId7"/>
    <p:sldId id="280" r:id="rId8"/>
    <p:sldId id="281" r:id="rId9"/>
    <p:sldId id="289" r:id="rId10"/>
    <p:sldId id="282" r:id="rId11"/>
    <p:sldId id="287" r:id="rId12"/>
    <p:sldId id="288" r:id="rId13"/>
    <p:sldId id="273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12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21" autoAdjust="0"/>
    <p:restoredTop sz="94660"/>
  </p:normalViewPr>
  <p:slideViewPr>
    <p:cSldViewPr>
      <p:cViewPr varScale="1">
        <p:scale>
          <a:sx n="83" d="100"/>
          <a:sy n="83" d="100"/>
        </p:scale>
        <p:origin x="432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DCE1E-B4A0-C048-B5A4-9C9EC7137D1A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8715E-79E2-8A40-81A7-B35B0588B1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24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8715E-79E2-8A40-81A7-B35B0588B14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91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812729" y="863951"/>
            <a:ext cx="5518547" cy="1741289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812729" y="2652121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78656189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812729" y="3542854"/>
            <a:ext cx="5518547" cy="750094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812729" y="4319740"/>
            <a:ext cx="5518547" cy="59605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33421160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9" y="1701106"/>
            <a:ext cx="5518547" cy="174128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7932985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645295" y="334863"/>
            <a:ext cx="2812852" cy="2102942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63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645295" y="2511478"/>
            <a:ext cx="2812852" cy="216991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38"/>
            </a:lvl1pPr>
            <a:lvl2pPr marL="0" indent="64294" algn="ctr">
              <a:spcBef>
                <a:spcPts val="0"/>
              </a:spcBef>
              <a:buSzTx/>
              <a:buNone/>
              <a:defRPr sz="1238"/>
            </a:lvl2pPr>
            <a:lvl3pPr marL="0" indent="128588" algn="ctr">
              <a:spcBef>
                <a:spcPts val="0"/>
              </a:spcBef>
              <a:buSzTx/>
              <a:buNone/>
              <a:defRPr sz="1238"/>
            </a:lvl3pPr>
            <a:lvl4pPr marL="0" indent="192881" algn="ctr">
              <a:spcBef>
                <a:spcPts val="0"/>
              </a:spcBef>
              <a:buSzTx/>
              <a:buNone/>
              <a:defRPr sz="1238"/>
            </a:lvl4pPr>
            <a:lvl5pPr marL="0" indent="257175" algn="ctr">
              <a:spcBef>
                <a:spcPts val="0"/>
              </a:spcBef>
              <a:buSzTx/>
              <a:buNone/>
              <a:defRPr sz="1238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238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55575745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91022500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413510219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645295" y="1366246"/>
            <a:ext cx="2812852" cy="3315147"/>
          </a:xfrm>
          <a:prstGeom prst="rect">
            <a:avLst/>
          </a:prstGeom>
        </p:spPr>
        <p:txBody>
          <a:bodyPr/>
          <a:lstStyle>
            <a:lvl1pPr marL="130884" indent="-130884">
              <a:spcBef>
                <a:spcPts val="900"/>
              </a:spcBef>
              <a:defRPr sz="1069"/>
            </a:lvl1pPr>
            <a:lvl2pPr marL="227324" indent="-130884">
              <a:spcBef>
                <a:spcPts val="900"/>
              </a:spcBef>
              <a:defRPr sz="1069"/>
            </a:lvl2pPr>
            <a:lvl3pPr marL="380915" indent="-130884">
              <a:spcBef>
                <a:spcPts val="900"/>
              </a:spcBef>
              <a:defRPr sz="1069"/>
            </a:lvl3pPr>
            <a:lvl4pPr marL="505931" indent="-130884">
              <a:spcBef>
                <a:spcPts val="900"/>
              </a:spcBef>
              <a:defRPr sz="1069"/>
            </a:lvl4pPr>
            <a:lvl5pPr marL="630947" indent="-130884">
              <a:spcBef>
                <a:spcPts val="900"/>
              </a:spcBef>
              <a:defRPr sz="1069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069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12866006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645296" y="669727"/>
            <a:ext cx="5853411" cy="3804047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5737725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45653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03350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59989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33181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2">
    <p:bg>
      <p:bgPr>
        <a:gradFill flip="none" rotWithShape="1">
          <a:gsLst>
            <a:gs pos="0">
              <a:srgbClr val="FFFFFF"/>
            </a:gs>
            <a:gs pos="100000">
              <a:srgbClr val="A6AAA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365814" y="849976"/>
            <a:ext cx="4407695" cy="690005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defTabSz="117872">
              <a:defRPr sz="3206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6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2364583" y="1368028"/>
            <a:ext cx="4407695" cy="2407445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marL="180578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305594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430610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555625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680641" indent="-180578" defTabSz="117872">
              <a:spcBef>
                <a:spcPts val="731"/>
              </a:spcBef>
              <a:buSzPct val="45000"/>
              <a:buBlip>
                <a:blip r:embed="rId2"/>
              </a:buBlip>
              <a:defRPr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53585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15128617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2">
    <p:bg>
      <p:bgPr>
        <a:gradFill flip="none" rotWithShape="1">
          <a:gsLst>
            <a:gs pos="0">
              <a:srgbClr val="FFFFFF"/>
            </a:gs>
            <a:gs pos="100000">
              <a:srgbClr val="A6AAA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1630416" y="276047"/>
            <a:ext cx="5876925" cy="920006"/>
          </a:xfrm>
          <a:prstGeom prst="rect">
            <a:avLst/>
          </a:prstGeom>
        </p:spPr>
        <p:txBody>
          <a:bodyPr lIns="101600" tIns="101600" rIns="101600" bIns="101600">
            <a:noAutofit/>
          </a:bodyPr>
          <a:lstStyle>
            <a:lvl1pPr defTabSz="117872">
              <a:defRPr sz="3263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63">
                <a:solidFill>
                  <a:srgbClr val="53585F"/>
                </a:solidFill>
              </a:rP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1628776" y="966788"/>
            <a:ext cx="5876925" cy="3209925"/>
          </a:xfrm>
          <a:prstGeom prst="rect">
            <a:avLst/>
          </a:prstGeom>
        </p:spPr>
        <p:txBody>
          <a:bodyPr lIns="101600" tIns="101600" rIns="101600" bIns="101600">
            <a:noAutofit/>
          </a:bodyPr>
          <a:lstStyle>
            <a:lvl1pPr marL="194469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319484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444500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569516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694532" indent="-194469" defTabSz="117872">
              <a:spcBef>
                <a:spcPts val="731"/>
              </a:spcBef>
              <a:buSzPct val="45000"/>
              <a:buBlip>
                <a:blip r:embed="rId2"/>
              </a:buBlip>
              <a:defRPr sz="1575">
                <a:solidFill>
                  <a:srgbClr val="53585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575">
                <a:solidFill>
                  <a:srgbClr val="53585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43798608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895B2-72E8-4E6F-99B0-7EEFC82623C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340A-C5FD-47B5-B58A-D7320B1B232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robertshall purple.eps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150" y="4529580"/>
            <a:ext cx="2171700" cy="4861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45296" y="133945"/>
            <a:ext cx="5853411" cy="1138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15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45296" y="1366246"/>
            <a:ext cx="5853411" cy="3315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463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3469521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</p:sldLayoutIdLst>
  <p:transition spd="med"/>
  <p:txStyles>
    <p:titleStyle>
      <a:lvl1pPr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indent="64294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indent="128588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indent="192881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indent="257175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indent="321469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indent="385763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indent="450056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indent="514350" algn="ctr" defTabSz="164306">
        <a:defRPr sz="315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titleStyle>
    <p:bodyStyle>
      <a:lvl1pPr marL="171074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296090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421106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546121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671137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796152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921168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1046183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1171199" indent="-171074" defTabSz="164306">
        <a:spcBef>
          <a:spcPts val="1181"/>
        </a:spcBef>
        <a:buSzPct val="75000"/>
        <a:buChar char="•"/>
        <a:defRPr sz="1463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64294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128588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192881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257175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321469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385763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450056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514350" algn="ctr" defTabSz="164306">
        <a:defRPr sz="675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rning Communities Presentation1.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50"/>
            <a:ext cx="9143999" cy="5162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0832" y="1875532"/>
            <a:ext cx="3642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  <a:latin typeface="Century Gothic" panose="020B0502020202020204" pitchFamily="34" charset="0"/>
                <a:cs typeface="Avenir Black"/>
              </a:rPr>
              <a:t>Information Slides</a:t>
            </a:r>
            <a:endParaRPr lang="en-US" sz="3200" dirty="0">
              <a:solidFill>
                <a:srgbClr val="FFFFFF"/>
              </a:solidFill>
              <a:latin typeface="Century Gothic" panose="020B0502020202020204" pitchFamily="34" charset="0"/>
              <a:cs typeface="Avenir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001" y="3024485"/>
            <a:ext cx="3457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Century Gothic" panose="020B0502020202020204" pitchFamily="34" charset="0"/>
                <a:cs typeface="Avenir Next Demi Bold"/>
              </a:rPr>
              <a:t>Change this to your needs</a:t>
            </a:r>
            <a:endParaRPr lang="en-US" sz="2000" dirty="0">
              <a:solidFill>
                <a:srgbClr val="FFFFFF"/>
              </a:solidFill>
              <a:latin typeface="Century Gothic" panose="020B0502020202020204" pitchFamily="34" charset="0"/>
              <a:cs typeface="Avenir Next Demi 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2178" y="819150"/>
            <a:ext cx="6934200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Enrichment Series – Features a variety of art, music and theater performances, as well as special speakers who will visit campus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150+ community events that are open to the public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Our City.  Our University.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73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06424" y="819150"/>
            <a:ext cx="6931152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110,000+ hours of community service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Generation scholarships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150+ community partners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National prestige for the City of High Point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Our City.  Our University.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5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earning Communities Presentation1.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50"/>
            <a:ext cx="9143999" cy="5162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5727" y="1602254"/>
            <a:ext cx="38925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Extraordinary Education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Century Gothic" panose="020B0502020202020204" pitchFamily="34" charset="0"/>
              <a:cs typeface="Avenir Black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Inspiring Environment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Century Gothic" panose="020B0502020202020204" pitchFamily="34" charset="0"/>
              <a:cs typeface="Avenir Black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Avenir Black"/>
              </a:rPr>
              <a:t>Caring People</a:t>
            </a:r>
            <a:endParaRPr lang="en-US" sz="2400" dirty="0">
              <a:solidFill>
                <a:schemeClr val="bg1"/>
              </a:solidFill>
              <a:latin typeface="Century Gothic" panose="020B0502020202020204" pitchFamily="34" charset="0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168175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819150"/>
            <a:ext cx="7467600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4,546 current </a:t>
            </a:r>
            <a:r>
              <a:rPr lang="en-US" sz="2400" b="1" dirty="0" smtClean="0">
                <a:solidFill>
                  <a:srgbClr val="312B84"/>
                </a:solidFill>
              </a:rPr>
              <a:t>HPU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students </a:t>
            </a:r>
            <a:r>
              <a:rPr lang="en-US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represent </a:t>
            </a:r>
            <a:r>
              <a:rPr lang="en-US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states and 37 countries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15:1 student: faculty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100% of classes are taught by faculty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79% of </a:t>
            </a:r>
            <a:r>
              <a:rPr lang="en-US" sz="2400" b="1" dirty="0" smtClean="0">
                <a:solidFill>
                  <a:srgbClr val="312B84"/>
                </a:solidFill>
              </a:rPr>
              <a:t>HPU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students come from out of state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312B84"/>
                </a:solidFill>
                <a:latin typeface="Century Gothic" panose="020B0502020202020204" pitchFamily="34" charset="0"/>
              </a:rPr>
              <a:t>High Point University</a:t>
            </a:r>
            <a:endParaRPr lang="en-US" sz="2800" b="1" dirty="0">
              <a:solidFill>
                <a:srgbClr val="312B84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2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6676" y="819150"/>
            <a:ext cx="7470648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47 undergraduate majors and 51 undergraduate minors, 12 pre-professional programs, 13 graduate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Entrepreneurial spirit</a:t>
            </a:r>
          </a:p>
          <a:p>
            <a:pPr>
              <a:buBlip>
                <a:blip r:embed="rId2"/>
              </a:buBlip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Experiential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learning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Holistic education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Values-based institution</a:t>
            </a:r>
          </a:p>
          <a:p>
            <a:pPr>
              <a:buBlip>
                <a:blip r:embed="rId2"/>
              </a:buBlip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312B84"/>
                </a:solidFill>
                <a:latin typeface="Century Gothic" panose="020B0502020202020204" pitchFamily="34" charset="0"/>
              </a:rPr>
              <a:t>High Point University</a:t>
            </a:r>
            <a:endParaRPr lang="en-US" sz="2800" dirty="0">
              <a:solidFill>
                <a:srgbClr val="312B84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87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819150"/>
            <a:ext cx="7467600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2005, Dr. Nido Qubein elected 7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president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Undergraduate enrollment increased from 1,500 to 4,546 students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Faculty positions grew from 108 to 313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106 buildings were constructed or purchased and added to campus with a total investment of 1.3 billion dollars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160947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819150"/>
            <a:ext cx="7467600" cy="3505200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 academic schools have been added</a:t>
            </a:r>
          </a:p>
          <a:p>
            <a:pPr lvl="1"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School of Art and Design</a:t>
            </a:r>
          </a:p>
          <a:p>
            <a:pPr lvl="1"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Nido R. Qubein School of Communication</a:t>
            </a:r>
          </a:p>
          <a:p>
            <a:pPr lvl="1"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Congdon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School of Health Sciences</a:t>
            </a:r>
          </a:p>
          <a:p>
            <a:pPr lvl="1">
              <a:buBlip>
                <a:blip r:embed="rId2"/>
              </a:buBlip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Fred Wilson School of Pharmacy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programs in entrepreneurship, interactive gaming, and commerce were added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initiatives in Physician Assistant Studies, Pharmacy, and Physical Therapy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168233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819150"/>
            <a:ext cx="7467600" cy="3505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university moved to a doctoral degree granting institution and added masters and doctoral programs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Invested heavily in state-of-the-art-technology</a:t>
            </a:r>
          </a:p>
          <a:p>
            <a:pPr>
              <a:buBlip>
                <a:blip r:embed="rId2"/>
              </a:buBlip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Resourced academic programs with personnel, facilities, equipment and budgets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Purposeful Growth:  2005 - Present</a:t>
            </a:r>
          </a:p>
        </p:txBody>
      </p:sp>
    </p:spTree>
    <p:extLst>
      <p:ext uri="{BB962C8B-B14F-4D97-AF65-F5344CB8AC3E}">
        <p14:creationId xmlns:p14="http://schemas.microsoft.com/office/powerpoint/2010/main" val="20954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3000" y="819150"/>
            <a:ext cx="6858000" cy="3505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 </a:t>
            </a:r>
            <a:r>
              <a:rPr lang="en-US" sz="2400" b="1" dirty="0" smtClean="0">
                <a:solidFill>
                  <a:srgbClr val="312B84"/>
                </a:solidFill>
              </a:rPr>
              <a:t>HPU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’s call to action.  Led by Dr.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Qubein’s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faithful courage, the next decade is poised to be filled with the same level of growth and development.</a:t>
            </a:r>
          </a:p>
          <a:p>
            <a:pPr marL="0" indent="0" algn="ctr">
              <a:buNone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en-US" sz="2400" b="1" dirty="0" smtClean="0">
                <a:solidFill>
                  <a:srgbClr val="312B84"/>
                </a:solidFill>
              </a:rPr>
              <a:t>High Point University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the best is yet to be.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5850" y="133350"/>
            <a:ext cx="697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“Choose to Be Extraordinary”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59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1808"/>
              </p:ext>
            </p:extLst>
          </p:nvPr>
        </p:nvGraphicFramePr>
        <p:xfrm>
          <a:off x="533400" y="537210"/>
          <a:ext cx="8077200" cy="406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7008"/>
                <a:gridCol w="1561592"/>
                <a:gridCol w="2019300"/>
                <a:gridCol w="2019300"/>
              </a:tblGrid>
              <a:tr h="12700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HPU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Growth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2004-5</a:t>
                      </a:r>
                      <a:endParaRPr lang="en-US" sz="18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2016-17</a:t>
                      </a:r>
                      <a:endParaRPr lang="en-US" sz="16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entury Gothic" panose="020B0502020202020204" pitchFamily="34" charset="0"/>
                        </a:rPr>
                        <a:t>Growth %</a:t>
                      </a:r>
                      <a:endParaRPr lang="en-US" sz="1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Undergraduate Enrollment</a:t>
                      </a:r>
                      <a:endParaRPr lang="en-US" sz="1400" b="1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1,450</a:t>
                      </a:r>
                      <a:endParaRPr lang="en-US" sz="800" b="1" dirty="0" smtClean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4,546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214%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Fulltime Faculty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108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313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190%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Campus Size (acres)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91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430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373%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Buildings on Campus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22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196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791%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Square Footage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0.65m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3.5m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439%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Total Positions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385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1,556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304%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Economic Impact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$160.3m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$464.5m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190%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Net PP&amp;E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$56m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$735m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1,213%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United Way Giving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$38,000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$230,000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721%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  <a:tr h="250859">
                <a:tc>
                  <a:txBody>
                    <a:bodyPr/>
                    <a:lstStyle/>
                    <a:p>
                      <a:pPr marL="0" marR="0" indent="0" algn="ctr" defTabSz="164306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Study</a:t>
                      </a:r>
                      <a:r>
                        <a:rPr lang="en-US" sz="1400" b="1" baseline="0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 Abroad Programs</a:t>
                      </a:r>
                      <a:endParaRPr lang="en-US" sz="1400" b="1" dirty="0" smtClean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  <a:latin typeface="Century Gothic" panose="020B0502020202020204" pitchFamily="34" charset="0"/>
                        </a:rPr>
                        <a:t>56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entury Gothic" panose="020B0502020202020204" pitchFamily="34" charset="0"/>
                        </a:rPr>
                        <a:t>1020%</a:t>
                      </a:r>
                      <a:endParaRPr lang="en-US" sz="1800" dirty="0"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rgbClr val="14C21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99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89" y="514350"/>
            <a:ext cx="8579223" cy="44196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390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</TotalTime>
  <Words>415</Words>
  <Application>Microsoft Office PowerPoint</Application>
  <PresentationFormat>On-screen Show (16:9)</PresentationFormat>
  <Paragraphs>92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Avenir Black</vt:lpstr>
      <vt:lpstr>Avenir Next Demi Bold</vt:lpstr>
      <vt:lpstr>Calibri</vt:lpstr>
      <vt:lpstr>Century Gothic</vt:lpstr>
      <vt:lpstr>Gill Sans Light</vt:lpstr>
      <vt:lpstr>Helvetica Light</vt:lpstr>
      <vt:lpstr>Office Theme</vt:lpstr>
      <vt:lpstr>1_Black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Greek Village</dc:title>
  <dc:creator>HPU</dc:creator>
  <cp:lastModifiedBy>Linthicum, Will</cp:lastModifiedBy>
  <cp:revision>58</cp:revision>
  <cp:lastPrinted>2014-02-25T20:12:09Z</cp:lastPrinted>
  <dcterms:created xsi:type="dcterms:W3CDTF">2011-03-09T13:07:42Z</dcterms:created>
  <dcterms:modified xsi:type="dcterms:W3CDTF">2016-10-05T12:56:03Z</dcterms:modified>
</cp:coreProperties>
</file>